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3"/>
  </p:notesMasterIdLst>
  <p:sldIdLst>
    <p:sldId id="256" r:id="rId2"/>
    <p:sldId id="258" r:id="rId3"/>
    <p:sldId id="260" r:id="rId4"/>
    <p:sldId id="261" r:id="rId5"/>
    <p:sldId id="288" r:id="rId6"/>
    <p:sldId id="302" r:id="rId7"/>
    <p:sldId id="289" r:id="rId8"/>
    <p:sldId id="290" r:id="rId9"/>
    <p:sldId id="303" r:id="rId10"/>
    <p:sldId id="292" r:id="rId11"/>
    <p:sldId id="294" r:id="rId12"/>
    <p:sldId id="304" r:id="rId13"/>
    <p:sldId id="296" r:id="rId14"/>
    <p:sldId id="298" r:id="rId15"/>
    <p:sldId id="305" r:id="rId16"/>
    <p:sldId id="306" r:id="rId17"/>
    <p:sldId id="307" r:id="rId18"/>
    <p:sldId id="308" r:id="rId19"/>
    <p:sldId id="309" r:id="rId20"/>
    <p:sldId id="301" r:id="rId21"/>
    <p:sldId id="300" r:id="rId22"/>
  </p:sldIdLst>
  <p:sldSz cx="9144000" cy="5143500" type="screen16x9"/>
  <p:notesSz cx="6858000" cy="9144000"/>
  <p:embeddedFontLst>
    <p:embeddedFont>
      <p:font typeface="Albert Sans" panose="020B0604020202020204" charset="0"/>
      <p:regular r:id="rId24"/>
      <p:bold r:id="rId25"/>
      <p:italic r:id="rId26"/>
      <p:boldItalic r:id="rId27"/>
    </p:embeddedFont>
    <p:embeddedFont>
      <p:font typeface="Alexandria" panose="020B0604020202020204" charset="0"/>
      <p:regular r:id="rId28"/>
      <p:bold r:id="rId29"/>
    </p:embeddedFont>
    <p:embeddedFont>
      <p:font typeface="DM Sans" pitchFamily="2" charset="0"/>
      <p:regular r:id="rId30"/>
      <p:bold r:id="rId31"/>
      <p:italic r:id="rId32"/>
      <p:boldItalic r:id="rId33"/>
    </p:embeddedFont>
    <p:embeddedFont>
      <p:font typeface="Raleway" pitchFamily="2" charset="0"/>
      <p:regular r:id="rId34"/>
      <p:bold r:id="rId35"/>
      <p:italic r:id="rId36"/>
      <p:boldItalic r:id="rId37"/>
    </p:embeddedFont>
    <p:embeddedFont>
      <p:font typeface="Viaoda Libre" panose="020B0604020202020204" charset="0"/>
      <p:regular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9D3308-62BE-4FE0-9CB7-C6108E0BD99F}">
  <a:tblStyle styleId="{D29D3308-62BE-4FE0-9CB7-C6108E0BD9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5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2ff4209b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2ff4209b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1D82636E-E336-187E-CD86-C2D53DC9A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C6517C55-E55C-6B92-76F5-39AE3531C9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E4D7A5D8-551B-6109-6DBE-D3DA020116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8954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C1218BDF-1037-38EB-8DEF-4BF398735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C2D325AE-F4BE-BE50-1458-7B5E39B135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3ADBAAF8-3DE9-3DB7-4FBB-4EBC0BCBFB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7428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FF992FA3-D406-8D52-637C-837613724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44c97b666_0_99:notes">
            <a:extLst>
              <a:ext uri="{FF2B5EF4-FFF2-40B4-BE49-F238E27FC236}">
                <a16:creationId xmlns:a16="http://schemas.microsoft.com/office/drawing/2014/main" id="{3F731335-7711-0406-55DD-80C000DCAA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444c97b666_0_99:notes">
            <a:extLst>
              <a:ext uri="{FF2B5EF4-FFF2-40B4-BE49-F238E27FC236}">
                <a16:creationId xmlns:a16="http://schemas.microsoft.com/office/drawing/2014/main" id="{90441599-930A-8119-254C-65028C3332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0009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C0DE3C41-2501-FAE0-9799-DECDFCF39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5E5AF419-01FF-743F-B396-A7B6EB6F59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E231A7E4-10B7-87B8-AB8F-73A3D7B097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8694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6E30FA14-8800-D211-17F9-AE7048E49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A54857B4-EDF9-E735-6F41-1D6A82AD9C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59D8AD39-0270-8CF6-4978-C871E39AC5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30470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4ADC58A7-44BE-CC48-F089-F29195EC8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4808A4AA-33F1-39D7-F19E-AE1D2462D5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D5662073-D630-AE85-0134-2097C5F7D4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6609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642A9722-38DF-8FB9-40D4-C2198CDD8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E93EF166-5575-8283-9B31-0E66F53519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B13CD489-1137-4509-ED92-91FD357F8B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57884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0F223089-B81A-0CE4-C4FD-1797A1C26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E6222F35-3EE8-C631-86D8-669D68943B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CD233395-13E8-224F-9B3B-818841652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201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2BD3D1FE-BCE7-0364-9130-DAE083B02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44c97b666_0_99:notes">
            <a:extLst>
              <a:ext uri="{FF2B5EF4-FFF2-40B4-BE49-F238E27FC236}">
                <a16:creationId xmlns:a16="http://schemas.microsoft.com/office/drawing/2014/main" id="{47334C36-8FE8-5CB8-002A-A65BFFF287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444c97b666_0_99:notes">
            <a:extLst>
              <a:ext uri="{FF2B5EF4-FFF2-40B4-BE49-F238E27FC236}">
                <a16:creationId xmlns:a16="http://schemas.microsoft.com/office/drawing/2014/main" id="{0BDB2120-A07D-9957-5E66-9DB782D7A7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77459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FF9C4595-D866-9E2B-66E5-DCC55FA8B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B516B449-9583-4B52-F4E6-CD4CF42566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093923B6-221D-AF8A-3BC9-1BAB238B98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9776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3c3213ee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3c3213ee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00EC41BF-EEB8-9E6F-50B5-9AAF15FC1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C8358CCE-E568-F26C-416F-F5D41F61E8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10126291-493F-6F9D-FE68-2AD5F2CBF7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7832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44c97b666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444c97b666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Nắm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vững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khái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niệm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cơ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về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học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bao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gồm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phép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modulo,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quan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hệ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nghịch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đảo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modulo,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định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quan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định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Fermat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nhỏ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định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Euler.</a:t>
            </a:r>
          </a:p>
          <a:p>
            <a:pPr lvl="0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Hiểu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rõ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nguyên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hoạt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động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hệ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sử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học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bao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gồm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Caesar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RSA ở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mức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cơ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Phân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tích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trò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phép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việc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đảm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tính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mật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bí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mật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toàn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vẹn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thông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tin.</a:t>
            </a:r>
          </a:p>
          <a:p>
            <a:pPr lvl="0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Vận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kiến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thức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thuyết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cài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đặt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chương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phỏng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sử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thuật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Caesar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RSA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dữ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0"/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Rèn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luyện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duy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logic,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kỹ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lập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cơ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năng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hình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vấn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đề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mật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thông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tin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từ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góc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nhìn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học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965FFB04-1E29-4B61-E7C9-FDA796F54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83CA5298-BF49-BBE0-C178-370F13F743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3D713D3A-10C3-EB95-5762-393095588F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Áp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kiến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thức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học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triển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khai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phương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pháp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cổ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điển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(Caesar, Affine)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hiện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đại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ở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mức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cơ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(RSA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nguyên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nhỏ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).</a:t>
            </a:r>
          </a:p>
          <a:p>
            <a:pPr lvl="0"/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Minh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họa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thông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tin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thông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qua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chương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phỏng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lvl="1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Nghiên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cứu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thuật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BFS (Breadth-First Search)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nguyên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hoạt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động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nó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thị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không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trọng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1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Triển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khai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thuật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BFS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tìm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đường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ngắn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nhất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cạnh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giữa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đỉnh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bất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kỳ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thị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8702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A292FA96-9639-AEB7-4487-7B59131C7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607F9EFF-7071-FA85-5545-3E9F36E26D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BBC8871A-3709-CC2D-9B35-1ECE49A61F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Áp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dụng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kiến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thức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học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triển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khai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phương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pháp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cổ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điển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(Caesar, Affine)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hiện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đại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ở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mức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cơ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(RSA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nguyên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nhỏ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).</a:t>
            </a:r>
          </a:p>
          <a:p>
            <a:pPr lvl="0"/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Minh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họa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quá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hóa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giải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mã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thông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tin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thông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qua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chương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trình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mô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phỏng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lvl="1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Nghiên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cứu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thuật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BFS (Breadth-First Search)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nguyên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hoạt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động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của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nó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thị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không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trọng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1"/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Triển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khai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thuật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BFS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để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tìm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đường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ngắn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nhất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cạnh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giữa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đỉnh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bất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kỳ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thị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8462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168A359F-0AC8-13D8-2FA4-CA50B98E8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44c97b666_0_99:notes">
            <a:extLst>
              <a:ext uri="{FF2B5EF4-FFF2-40B4-BE49-F238E27FC236}">
                <a16:creationId xmlns:a16="http://schemas.microsoft.com/office/drawing/2014/main" id="{729FF45E-C453-7EFB-6AB6-21D5454FEA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444c97b666_0_99:notes">
            <a:extLst>
              <a:ext uri="{FF2B5EF4-FFF2-40B4-BE49-F238E27FC236}">
                <a16:creationId xmlns:a16="http://schemas.microsoft.com/office/drawing/2014/main" id="{2B9C67D1-2CC5-72E3-2555-5644EC0C63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9672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>
          <a:extLst>
            <a:ext uri="{FF2B5EF4-FFF2-40B4-BE49-F238E27FC236}">
              <a16:creationId xmlns:a16="http://schemas.microsoft.com/office/drawing/2014/main" id="{635E1D3A-B38A-40F6-60BA-728A43E14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fcbe32f55_0_17:notes">
            <a:extLst>
              <a:ext uri="{FF2B5EF4-FFF2-40B4-BE49-F238E27FC236}">
                <a16:creationId xmlns:a16="http://schemas.microsoft.com/office/drawing/2014/main" id="{AA4CC681-6176-372B-A94C-13A88274DD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fcbe32f55_0_17:notes">
            <a:extLst>
              <a:ext uri="{FF2B5EF4-FFF2-40B4-BE49-F238E27FC236}">
                <a16:creationId xmlns:a16="http://schemas.microsoft.com/office/drawing/2014/main" id="{551D5464-E80B-DDE3-6760-E303DEA8FB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Hai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nguyên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bbb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gọi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nhau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modulo m (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với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 &gt; 0)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nếu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chúng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có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cùng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chia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ký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hiệu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= b (mod m).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Nói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cách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khác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a = b (mod m)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khi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 chia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hết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hiệu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– b.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Trong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số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học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đồng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dư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phép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cộng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trừ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nhân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đều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được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bảo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toàn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theo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modulo,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nghĩa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nếu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= b (mod m)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 = d (mod m)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thì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+ c = b + d (mod m), a – c = b – d (mod m)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a.c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b.d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(mod m).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8295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>
          <a:extLst>
            <a:ext uri="{FF2B5EF4-FFF2-40B4-BE49-F238E27FC236}">
              <a16:creationId xmlns:a16="http://schemas.microsoft.com/office/drawing/2014/main" id="{E920B5E6-96DB-D00C-92A3-F150147F8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44c97b666_0_99:notes">
            <a:extLst>
              <a:ext uri="{FF2B5EF4-FFF2-40B4-BE49-F238E27FC236}">
                <a16:creationId xmlns:a16="http://schemas.microsoft.com/office/drawing/2014/main" id="{DB2B5CC6-8D0B-7388-2D4E-8E3D2BE79F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444c97b666_0_99:notes">
            <a:extLst>
              <a:ext uri="{FF2B5EF4-FFF2-40B4-BE49-F238E27FC236}">
                <a16:creationId xmlns:a16="http://schemas.microsoft.com/office/drawing/2014/main" id="{5C082ED2-70BF-EDCA-307B-01CA9B9575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7483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 flipH="1">
            <a:off x="457200" y="4391750"/>
            <a:ext cx="4215600" cy="38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rot="130" flipH="1">
            <a:off x="457525" y="368058"/>
            <a:ext cx="7931100" cy="243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500"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1" name="Google Shape;11;p2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>
            <a:off x="3834475" y="1266252"/>
            <a:ext cx="6626048" cy="5777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925650" y="1248050"/>
            <a:ext cx="72927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457200" y="3445725"/>
            <a:ext cx="8113800" cy="1275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4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-2081560">
            <a:off x="3620825" y="2570478"/>
            <a:ext cx="6626048" cy="577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 flipH="1">
            <a:off x="2478600" y="1790900"/>
            <a:ext cx="6208200" cy="291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57200" y="440450"/>
            <a:ext cx="1295100" cy="76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 b="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15" name="Google Shape;15;p3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8601403">
            <a:off x="2378586" y="-4229028"/>
            <a:ext cx="8776077" cy="7652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457200" y="1221475"/>
            <a:ext cx="8233800" cy="13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arker Grotesque SemiBold"/>
              <a:buChar char="●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053700" y="1704950"/>
            <a:ext cx="4512900" cy="28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720064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2"/>
          </p:nvPr>
        </p:nvSpPr>
        <p:spPr>
          <a:xfrm>
            <a:off x="4826936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952850"/>
            <a:ext cx="4454700" cy="7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subTitle" idx="1"/>
          </p:nvPr>
        </p:nvSpPr>
        <p:spPr>
          <a:xfrm>
            <a:off x="1284000" y="2816250"/>
            <a:ext cx="44547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 hasCustomPrompt="1"/>
          </p:nvPr>
        </p:nvSpPr>
        <p:spPr>
          <a:xfrm>
            <a:off x="2576538" y="1292813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3214064" y="1288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2" hasCustomPrompt="1"/>
          </p:nvPr>
        </p:nvSpPr>
        <p:spPr>
          <a:xfrm>
            <a:off x="2576538" y="2187738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3"/>
          </p:nvPr>
        </p:nvSpPr>
        <p:spPr>
          <a:xfrm>
            <a:off x="3214064" y="215267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4" hasCustomPrompt="1"/>
          </p:nvPr>
        </p:nvSpPr>
        <p:spPr>
          <a:xfrm>
            <a:off x="2576538" y="3082675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5"/>
          </p:nvPr>
        </p:nvSpPr>
        <p:spPr>
          <a:xfrm>
            <a:off x="3214064" y="3077888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6" hasCustomPrompt="1"/>
          </p:nvPr>
        </p:nvSpPr>
        <p:spPr>
          <a:xfrm>
            <a:off x="2576538" y="3937813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7"/>
          </p:nvPr>
        </p:nvSpPr>
        <p:spPr>
          <a:xfrm>
            <a:off x="3214064" y="3933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8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13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10523439">
            <a:off x="6530752" y="569101"/>
            <a:ext cx="6626046" cy="5777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  <p:sldLayoutId id="2147483668" r:id="rId11"/>
    <p:sldLayoutId id="214748366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>
            <a:spLocks noGrp="1"/>
          </p:cNvSpPr>
          <p:nvPr>
            <p:ph type="ctrTitle"/>
          </p:nvPr>
        </p:nvSpPr>
        <p:spPr>
          <a:xfrm rot="130" flipH="1">
            <a:off x="410139" y="40338"/>
            <a:ext cx="8392223" cy="991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1800" b="1" dirty="0">
                <a:latin typeface="+mj-lt"/>
                <a:cs typeface="Alexandria" panose="020B0604020202020204" charset="-78"/>
              </a:rPr>
              <a:t>TRƯỜNG ĐẠI HỌC SƯ PHẠM KỸ THUẬT HƯNG YÊN</a:t>
            </a:r>
            <a:br>
              <a:rPr lang="vi-VN" sz="1800" b="1" dirty="0">
                <a:latin typeface="+mj-lt"/>
                <a:cs typeface="Alexandria" panose="020B0604020202020204" charset="-78"/>
              </a:rPr>
            </a:br>
            <a:r>
              <a:rPr lang="vi-VN" sz="1800" dirty="0">
                <a:latin typeface="+mj-lt"/>
                <a:cs typeface="Alexandria" panose="020B0604020202020204" charset="-78"/>
              </a:rPr>
              <a:t>KHOA CÔNG NGHỆ THÔNG TIN</a:t>
            </a:r>
            <a:br>
              <a:rPr lang="vi-VN" sz="2000" dirty="0">
                <a:latin typeface="Alexandria" panose="020B0604020202020204" charset="-78"/>
                <a:cs typeface="Alexandria" panose="020B0604020202020204" charset="-78"/>
              </a:rPr>
            </a:br>
            <a:endParaRPr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244BFD-6EA4-C57A-D540-AB21C107AE7B}"/>
              </a:ext>
            </a:extLst>
          </p:cNvPr>
          <p:cNvSpPr txBox="1"/>
          <p:nvPr/>
        </p:nvSpPr>
        <p:spPr>
          <a:xfrm>
            <a:off x="2087545" y="3566270"/>
            <a:ext cx="4968910" cy="1156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" sz="1600" dirty="0">
                <a:solidFill>
                  <a:srgbClr val="151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Giáo viên hướng dẫn: Th.S Nguyễn Hoàng Điệp</a:t>
            </a:r>
          </a:p>
          <a:p>
            <a:pPr>
              <a:lnSpc>
                <a:spcPct val="150000"/>
              </a:lnSpc>
            </a:pPr>
            <a:r>
              <a:rPr lang="en" sz="1600" dirty="0">
                <a:solidFill>
                  <a:srgbClr val="151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hiện: Ngô Thị Minh Quang - 12523068</a:t>
            </a:r>
          </a:p>
          <a:p>
            <a:pPr>
              <a:lnSpc>
                <a:spcPct val="150000"/>
              </a:lnSpc>
            </a:pPr>
            <a:r>
              <a:rPr lang="en" sz="1600" dirty="0">
                <a:solidFill>
                  <a:srgbClr val="15110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Lớp: 12523W.1</a:t>
            </a:r>
            <a:endParaRPr lang="en-US" sz="1600" dirty="0">
              <a:solidFill>
                <a:srgbClr val="15110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320B7C5-5E44-D274-23BB-7AF9741E2D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0B92AA47-F981-9E65-1B13-9527E5740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27" y="88822"/>
            <a:ext cx="1018375" cy="10375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165975-924C-C7A4-DAAB-B7710A5FAC45}"/>
              </a:ext>
            </a:extLst>
          </p:cNvPr>
          <p:cNvSpPr txBox="1"/>
          <p:nvPr/>
        </p:nvSpPr>
        <p:spPr>
          <a:xfrm>
            <a:off x="903432" y="1886442"/>
            <a:ext cx="7405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ĐỒ ÁN 2</a:t>
            </a:r>
          </a:p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WEBSITE HỌC TRỰC TUYẾN MÔN TOÁN RỜI RẠC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CD0C84BE-9C33-E4AE-48A8-B8B1CA8C3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>
            <a:extLst>
              <a:ext uri="{FF2B5EF4-FFF2-40B4-BE49-F238E27FC236}">
                <a16:creationId xmlns:a16="http://schemas.microsoft.com/office/drawing/2014/main" id="{DB992234-A1F6-875F-BD04-00EBDCDE9C6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Google Shape;190;p32">
            <a:extLst>
              <a:ext uri="{FF2B5EF4-FFF2-40B4-BE49-F238E27FC236}">
                <a16:creationId xmlns:a16="http://schemas.microsoft.com/office/drawing/2014/main" id="{011E1484-600B-DD78-EF74-F2BD1D5B5B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3672672" y="1790900"/>
            <a:ext cx="5014127" cy="29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NGHỆ THỰC HIỆN</a:t>
            </a:r>
            <a:endParaRPr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246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31181A44-9778-980F-6139-ABEAFC7C0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93;p45">
            <a:extLst>
              <a:ext uri="{FF2B5EF4-FFF2-40B4-BE49-F238E27FC236}">
                <a16:creationId xmlns:a16="http://schemas.microsoft.com/office/drawing/2014/main" id="{00382808-1661-A224-A98E-6B657F22DE5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5099" y="2328774"/>
            <a:ext cx="2437751" cy="20822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ngôn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trên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tiêu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(ES6+)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mượt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gọn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gàng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ưu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năng cho </a:t>
            </a:r>
            <a:r>
              <a:rPr lang="vi-V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Google Shape;294;p45">
            <a:extLst>
              <a:ext uri="{FF2B5EF4-FFF2-40B4-BE49-F238E27FC236}">
                <a16:creationId xmlns:a16="http://schemas.microsoft.com/office/drawing/2014/main" id="{FEBAEAA0-329D-D07D-A18F-E5592CCC6C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8238" y="173258"/>
            <a:ext cx="7713900" cy="8717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nghệ sử dụng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295;p45">
            <a:extLst>
              <a:ext uri="{FF2B5EF4-FFF2-40B4-BE49-F238E27FC236}">
                <a16:creationId xmlns:a16="http://schemas.microsoft.com/office/drawing/2014/main" id="{6ED15DBE-4466-6017-4300-1362FCD8D1D9}"/>
              </a:ext>
            </a:extLst>
          </p:cNvPr>
          <p:cNvSpPr txBox="1">
            <a:spLocks/>
          </p:cNvSpPr>
          <p:nvPr/>
        </p:nvSpPr>
        <p:spPr>
          <a:xfrm>
            <a:off x="644760" y="1525438"/>
            <a:ext cx="2861338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JavaScript (ES6+)</a:t>
            </a:r>
          </a:p>
        </p:txBody>
      </p:sp>
      <p:sp>
        <p:nvSpPr>
          <p:cNvPr id="7" name="Google Shape;296;p45">
            <a:extLst>
              <a:ext uri="{FF2B5EF4-FFF2-40B4-BE49-F238E27FC236}">
                <a16:creationId xmlns:a16="http://schemas.microsoft.com/office/drawing/2014/main" id="{DB2620CF-35F0-46BE-9B13-ECAF4E16E75A}"/>
              </a:ext>
            </a:extLst>
          </p:cNvPr>
          <p:cNvSpPr txBox="1">
            <a:spLocks/>
          </p:cNvSpPr>
          <p:nvPr/>
        </p:nvSpPr>
        <p:spPr>
          <a:xfrm>
            <a:off x="3506098" y="2260138"/>
            <a:ext cx="2594726" cy="20822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Tạo tương tác trực tiếp, cập nhật nội dung động không cần tải lại trang.</a:t>
            </a:r>
          </a:p>
          <a:p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Sử dụng các file layout.js, header.js, sidebar.js để xây dựng khung giao diện cố định.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297;p45">
            <a:extLst>
              <a:ext uri="{FF2B5EF4-FFF2-40B4-BE49-F238E27FC236}">
                <a16:creationId xmlns:a16="http://schemas.microsoft.com/office/drawing/2014/main" id="{83F111DE-97A6-7F12-BBC4-C88D9D3A5FE5}"/>
              </a:ext>
            </a:extLst>
          </p:cNvPr>
          <p:cNvSpPr txBox="1">
            <a:spLocks/>
          </p:cNvSpPr>
          <p:nvPr/>
        </p:nvSpPr>
        <p:spPr>
          <a:xfrm>
            <a:off x="3506098" y="1525438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 DOM + Component:</a:t>
            </a:r>
          </a:p>
        </p:txBody>
      </p:sp>
      <p:sp>
        <p:nvSpPr>
          <p:cNvPr id="9" name="Google Shape;298;p45">
            <a:extLst>
              <a:ext uri="{FF2B5EF4-FFF2-40B4-BE49-F238E27FC236}">
                <a16:creationId xmlns:a16="http://schemas.microsoft.com/office/drawing/2014/main" id="{BEF1A9F3-C722-0941-1AFE-1DFD187D5341}"/>
              </a:ext>
            </a:extLst>
          </p:cNvPr>
          <p:cNvSpPr txBox="1">
            <a:spLocks/>
          </p:cNvSpPr>
          <p:nvPr/>
        </p:nvSpPr>
        <p:spPr>
          <a:xfrm>
            <a:off x="6297201" y="2180127"/>
            <a:ext cx="2328121" cy="20822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HTML5: Xây dựng cấu trúc xương sống và nội dung cho website.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CSS3: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đẹp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mắt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đảm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(Responsive).</a:t>
            </a:r>
            <a:r>
              <a:rPr lang="en-US" dirty="0">
                <a:latin typeface="+mn-lt"/>
              </a:rPr>
              <a:t>	</a:t>
            </a:r>
          </a:p>
        </p:txBody>
      </p:sp>
      <p:sp>
        <p:nvSpPr>
          <p:cNvPr id="10" name="Google Shape;299;p45">
            <a:extLst>
              <a:ext uri="{FF2B5EF4-FFF2-40B4-BE49-F238E27FC236}">
                <a16:creationId xmlns:a16="http://schemas.microsoft.com/office/drawing/2014/main" id="{D7E4F848-2224-D9C1-238F-A2EC809BB826}"/>
              </a:ext>
            </a:extLst>
          </p:cNvPr>
          <p:cNvSpPr txBox="1">
            <a:spLocks/>
          </p:cNvSpPr>
          <p:nvPr/>
        </p:nvSpPr>
        <p:spPr>
          <a:xfrm>
            <a:off x="6297201" y="1395395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HTML5 / CSS3</a:t>
            </a:r>
          </a:p>
        </p:txBody>
      </p:sp>
    </p:spTree>
    <p:extLst>
      <p:ext uri="{BB962C8B-B14F-4D97-AF65-F5344CB8AC3E}">
        <p14:creationId xmlns:p14="http://schemas.microsoft.com/office/powerpoint/2010/main" val="218160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A64549CE-75FB-D2BA-0F75-3586E853B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94;p45">
            <a:extLst>
              <a:ext uri="{FF2B5EF4-FFF2-40B4-BE49-F238E27FC236}">
                <a16:creationId xmlns:a16="http://schemas.microsoft.com/office/drawing/2014/main" id="{92359C6E-2FCE-0CDD-653A-8D5A3ACB69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8238" y="173258"/>
            <a:ext cx="7713900" cy="8717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nghệ sử dụng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296;p45">
            <a:extLst>
              <a:ext uri="{FF2B5EF4-FFF2-40B4-BE49-F238E27FC236}">
                <a16:creationId xmlns:a16="http://schemas.microsoft.com/office/drawing/2014/main" id="{90651842-F4C7-C408-DAEA-7447F8EEF977}"/>
              </a:ext>
            </a:extLst>
          </p:cNvPr>
          <p:cNvSpPr txBox="1">
            <a:spLocks/>
          </p:cNvSpPr>
          <p:nvPr/>
        </p:nvSpPr>
        <p:spPr>
          <a:xfrm>
            <a:off x="848362" y="1956984"/>
            <a:ext cx="3341801" cy="2182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thảo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(Code Editor)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nay.</a:t>
            </a:r>
          </a:p>
          <a:p>
            <a:pPr algn="just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/React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gợi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code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(debug)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(extensions)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2" name="Google Shape;297;p45">
            <a:extLst>
              <a:ext uri="{FF2B5EF4-FFF2-40B4-BE49-F238E27FC236}">
                <a16:creationId xmlns:a16="http://schemas.microsoft.com/office/drawing/2014/main" id="{6390D81A-6CB0-B94F-57BC-F4D97EC6045A}"/>
              </a:ext>
            </a:extLst>
          </p:cNvPr>
          <p:cNvSpPr txBox="1">
            <a:spLocks/>
          </p:cNvSpPr>
          <p:nvPr/>
        </p:nvSpPr>
        <p:spPr>
          <a:xfrm>
            <a:off x="848362" y="1251184"/>
            <a:ext cx="3430329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 (Editor)</a:t>
            </a:r>
          </a:p>
        </p:txBody>
      </p:sp>
      <p:sp>
        <p:nvSpPr>
          <p:cNvPr id="13" name="Google Shape;298;p45">
            <a:extLst>
              <a:ext uri="{FF2B5EF4-FFF2-40B4-BE49-F238E27FC236}">
                <a16:creationId xmlns:a16="http://schemas.microsoft.com/office/drawing/2014/main" id="{751AFEF5-3CF6-5FEA-81B7-3EA50C0C7940}"/>
              </a:ext>
            </a:extLst>
          </p:cNvPr>
          <p:cNvSpPr txBox="1">
            <a:spLocks/>
          </p:cNvSpPr>
          <p:nvPr/>
        </p:nvSpPr>
        <p:spPr>
          <a:xfrm>
            <a:off x="4805021" y="1949515"/>
            <a:ext cx="3595401" cy="21822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năng lưu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cục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ngay trên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lưu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thông tin đơn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như: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đăng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dark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lưu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tạm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không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gọi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server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liên </a:t>
            </a:r>
            <a:r>
              <a:rPr lang="vi-V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299;p45">
            <a:extLst>
              <a:ext uri="{FF2B5EF4-FFF2-40B4-BE49-F238E27FC236}">
                <a16:creationId xmlns:a16="http://schemas.microsoft.com/office/drawing/2014/main" id="{493D39C4-B4B1-06AE-D067-426BC889AD6A}"/>
              </a:ext>
            </a:extLst>
          </p:cNvPr>
          <p:cNvSpPr txBox="1">
            <a:spLocks/>
          </p:cNvSpPr>
          <p:nvPr/>
        </p:nvSpPr>
        <p:spPr>
          <a:xfrm>
            <a:off x="4865310" y="1225981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LocalStorage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666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F65433D3-AC72-0B89-429C-B5C893B65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>
            <a:extLst>
              <a:ext uri="{FF2B5EF4-FFF2-40B4-BE49-F238E27FC236}">
                <a16:creationId xmlns:a16="http://schemas.microsoft.com/office/drawing/2014/main" id="{EF9D89C3-37E0-857D-52A8-C48FF61C7CF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Google Shape;190;p32">
            <a:extLst>
              <a:ext uri="{FF2B5EF4-FFF2-40B4-BE49-F238E27FC236}">
                <a16:creationId xmlns:a16="http://schemas.microsoft.com/office/drawing/2014/main" id="{BD7F65ED-7F5A-DBCA-EFFF-B0EACCFC06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4446396" y="1790900"/>
            <a:ext cx="4305718" cy="29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WEBSITE</a:t>
            </a:r>
            <a:endParaRPr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574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C69AFD8A-01BF-D353-4ACB-E7057982A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D25F1F34-ED0A-39CC-93B5-5B8C4B3A7D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305" y="150724"/>
            <a:ext cx="8772211" cy="967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1">
            <a:extLst>
              <a:ext uri="{FF2B5EF4-FFF2-40B4-BE49-F238E27FC236}">
                <a16:creationId xmlns:a16="http://schemas.microsoft.com/office/drawing/2014/main" id="{CDE6687D-D8DA-BB36-E1DB-F948D9FBF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610" y="1190730"/>
            <a:ext cx="3759735" cy="3952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5705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C4AEA98A-95C4-619F-ED66-6C3FADA52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1C6E04CD-6488-A14B-FB59-6D32983BEC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305" y="150724"/>
            <a:ext cx="8772211" cy="967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0" name="Picture 1">
            <a:extLst>
              <a:ext uri="{FF2B5EF4-FFF2-40B4-BE49-F238E27FC236}">
                <a16:creationId xmlns:a16="http://schemas.microsoft.com/office/drawing/2014/main" id="{D4E22045-C0AE-A7BA-441D-2C95AFEDE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550" y="1173808"/>
            <a:ext cx="5586412" cy="337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0547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F71BEAE7-331D-D6C8-5CE3-A926446D9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85B4CB24-C6C8-21C9-753F-8D493894FF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305" y="150724"/>
            <a:ext cx="8772211" cy="967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194" name="Picture 1">
            <a:extLst>
              <a:ext uri="{FF2B5EF4-FFF2-40B4-BE49-F238E27FC236}">
                <a16:creationId xmlns:a16="http://schemas.microsoft.com/office/drawing/2014/main" id="{1C8E39DA-1085-E5DF-AD4A-AE6B4F5CD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48" y="1285929"/>
            <a:ext cx="6700663" cy="338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4714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1B69DC7C-3B9A-1496-21D0-EF03E8DC8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3DCF8B63-365C-986B-8D99-E389686D76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305" y="150724"/>
            <a:ext cx="8772211" cy="967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Viên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218" name="Picture 1">
            <a:extLst>
              <a:ext uri="{FF2B5EF4-FFF2-40B4-BE49-F238E27FC236}">
                <a16:creationId xmlns:a16="http://schemas.microsoft.com/office/drawing/2014/main" id="{3A08433F-B849-89C5-1A71-B1E66691F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395" y="1341194"/>
            <a:ext cx="6632173" cy="3359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9437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25A77A7E-DD53-3BAF-7C46-879986552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8B7B5E7E-C757-2C67-A8FF-6D7D3B420F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305" y="150724"/>
            <a:ext cx="8772211" cy="967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Sinh Viên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42" name="Picture 1">
            <a:extLst>
              <a:ext uri="{FF2B5EF4-FFF2-40B4-BE49-F238E27FC236}">
                <a16:creationId xmlns:a16="http://schemas.microsoft.com/office/drawing/2014/main" id="{28610808-6AFF-82A8-DB57-AEAABFA55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09" y="1203951"/>
            <a:ext cx="6757136" cy="3458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6771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78C0C81B-B92E-9528-F8E3-C02098CBD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>
            <a:extLst>
              <a:ext uri="{FF2B5EF4-FFF2-40B4-BE49-F238E27FC236}">
                <a16:creationId xmlns:a16="http://schemas.microsoft.com/office/drawing/2014/main" id="{B66FF9B6-861D-91FD-B919-6B5111B4BE9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Google Shape;190;p32">
            <a:extLst>
              <a:ext uri="{FF2B5EF4-FFF2-40B4-BE49-F238E27FC236}">
                <a16:creationId xmlns:a16="http://schemas.microsoft.com/office/drawing/2014/main" id="{F7F5C16E-A3C9-0AD5-8A66-4BD95AD7A2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4446396" y="1790900"/>
            <a:ext cx="4305718" cy="29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171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>
            <a:spLocks noGrp="1"/>
          </p:cNvSpPr>
          <p:nvPr>
            <p:ph type="title" idx="8"/>
          </p:nvPr>
        </p:nvSpPr>
        <p:spPr>
          <a:xfrm>
            <a:off x="431495" y="163362"/>
            <a:ext cx="8113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 ĐỒ ÁN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0" name="Google Shape;170;p30"/>
          <p:cNvSpPr txBox="1">
            <a:spLocks noGrp="1"/>
          </p:cNvSpPr>
          <p:nvPr>
            <p:ph type="title"/>
          </p:nvPr>
        </p:nvSpPr>
        <p:spPr>
          <a:xfrm>
            <a:off x="1657132" y="1161800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/>
              <a:t>01</a:t>
            </a:r>
            <a:endParaRPr i="0" dirty="0"/>
          </a:p>
        </p:txBody>
      </p:sp>
      <p:sp>
        <p:nvSpPr>
          <p:cNvPr id="171" name="Google Shape;171;p30"/>
          <p:cNvSpPr txBox="1">
            <a:spLocks noGrp="1"/>
          </p:cNvSpPr>
          <p:nvPr>
            <p:ph type="subTitle" idx="1"/>
          </p:nvPr>
        </p:nvSpPr>
        <p:spPr>
          <a:xfrm>
            <a:off x="2334832" y="1158104"/>
            <a:ext cx="4307127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TỔNG QUAN VỀ ĐỀ TÀI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2" name="Google Shape;172;p30"/>
          <p:cNvSpPr txBox="1">
            <a:spLocks noGrp="1"/>
          </p:cNvSpPr>
          <p:nvPr>
            <p:ph type="title" idx="2"/>
          </p:nvPr>
        </p:nvSpPr>
        <p:spPr>
          <a:xfrm>
            <a:off x="1657132" y="1913477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/>
              <a:t>02</a:t>
            </a:r>
            <a:endParaRPr i="0" dirty="0"/>
          </a:p>
        </p:txBody>
      </p:sp>
      <p:sp>
        <p:nvSpPr>
          <p:cNvPr id="173" name="Google Shape;173;p30"/>
          <p:cNvSpPr txBox="1">
            <a:spLocks noGrp="1"/>
          </p:cNvSpPr>
          <p:nvPr>
            <p:ph type="subTitle" idx="3"/>
          </p:nvPr>
        </p:nvSpPr>
        <p:spPr>
          <a:xfrm>
            <a:off x="2410176" y="1904819"/>
            <a:ext cx="6502712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PHẤN TÍCH VÀ THIẾT KẾ PHẦN MỀM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4" name="Google Shape;174;p30"/>
          <p:cNvSpPr txBox="1">
            <a:spLocks noGrp="1"/>
          </p:cNvSpPr>
          <p:nvPr>
            <p:ph type="title" idx="4"/>
          </p:nvPr>
        </p:nvSpPr>
        <p:spPr>
          <a:xfrm>
            <a:off x="1657132" y="2654079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/>
              <a:t>03</a:t>
            </a:r>
            <a:endParaRPr i="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5"/>
          </p:nvPr>
        </p:nvSpPr>
        <p:spPr>
          <a:xfrm>
            <a:off x="2410176" y="2568998"/>
            <a:ext cx="5623462" cy="5739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NGHỆ THỰC HIỆN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6"/>
          </p:nvPr>
        </p:nvSpPr>
        <p:spPr>
          <a:xfrm>
            <a:off x="1657132" y="3951804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/>
              <a:t>05</a:t>
            </a:r>
            <a:endParaRPr i="0" dirty="0"/>
          </a:p>
        </p:txBody>
      </p:sp>
      <p:sp>
        <p:nvSpPr>
          <p:cNvPr id="177" name="Google Shape;177;p30"/>
          <p:cNvSpPr txBox="1">
            <a:spLocks noGrp="1"/>
          </p:cNvSpPr>
          <p:nvPr>
            <p:ph type="subTitle" idx="7"/>
          </p:nvPr>
        </p:nvSpPr>
        <p:spPr>
          <a:xfrm>
            <a:off x="2410176" y="3911304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176;p30">
            <a:extLst>
              <a:ext uri="{FF2B5EF4-FFF2-40B4-BE49-F238E27FC236}">
                <a16:creationId xmlns:a16="http://schemas.microsoft.com/office/drawing/2014/main" id="{20963171-4B6E-CCC9-4A52-9D33F9470DC4}"/>
              </a:ext>
            </a:extLst>
          </p:cNvPr>
          <p:cNvSpPr txBox="1">
            <a:spLocks/>
          </p:cNvSpPr>
          <p:nvPr/>
        </p:nvSpPr>
        <p:spPr>
          <a:xfrm>
            <a:off x="1657132" y="3318258"/>
            <a:ext cx="6777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sz="3000" b="0" i="1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sz="30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sz="30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sz="30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sz="30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sz="30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sz="30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sz="30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aoda Libre"/>
              <a:buNone/>
              <a:defRPr sz="30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r>
              <a:rPr lang="en" i="0" dirty="0"/>
              <a:t>04</a:t>
            </a:r>
          </a:p>
        </p:txBody>
      </p:sp>
      <p:sp>
        <p:nvSpPr>
          <p:cNvPr id="3" name="Google Shape;177;p30">
            <a:extLst>
              <a:ext uri="{FF2B5EF4-FFF2-40B4-BE49-F238E27FC236}">
                <a16:creationId xmlns:a16="http://schemas.microsoft.com/office/drawing/2014/main" id="{F646AAFA-8748-DFD9-CC41-C1131CF9D534}"/>
              </a:ext>
            </a:extLst>
          </p:cNvPr>
          <p:cNvSpPr txBox="1">
            <a:spLocks/>
          </p:cNvSpPr>
          <p:nvPr/>
        </p:nvSpPr>
        <p:spPr>
          <a:xfrm>
            <a:off x="2334832" y="3287625"/>
            <a:ext cx="492512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2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WEBSITE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1D1EBBA9-8C05-282F-D66F-C7703DB4B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8BB154D1-C3FF-9DE4-95EF-5058110B31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305" y="150724"/>
            <a:ext cx="8772211" cy="967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EA755A2-FDE1-46E5-1E23-6FEDEC947F6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56537" y="1210722"/>
            <a:ext cx="7973237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vi-V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Phân quyền rõ ràng: Admin – Giảng viên – Sinh viên.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đẹp, dễ sử dụng, phản hồi nhanh.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Hoạt động theo mô hình SPA, chuyển trang mượt.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Có đầy đủ chức năng học, thi, chat, chatbot hỗ trợ.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Cấu trúc mã nguồn rõ ràng, dễ mở rộng và bảo trì.</a:t>
            </a:r>
            <a:b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hược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endParaRPr lang="vi-V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Chưa kết nối CSDL thực tế (chạy mock data).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Bảo mật và xác thực chưa hoàn thiện.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Chưa hỗ trợ upload file bài nộp và tài liệu.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Một số form chưa kiểm tra dữ liệu đầu vào.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926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A15ADA13-1B4A-995A-775B-34689E443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B4A5C82E-6AC0-02A4-F648-3B92B0443D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305" y="150724"/>
            <a:ext cx="8772211" cy="967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F15639A9-9BF9-A8FC-4181-1B3463F5A50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76813" y="875620"/>
            <a:ext cx="8390374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vi-V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26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nối SQL Server / Firebase để lưu dữ liệu thật.</a:t>
            </a:r>
          </a:p>
          <a:p>
            <a:pPr marL="4826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Tăng cường bảo mật, dùng JWT – mã hóa mật khẩu.</a:t>
            </a:r>
          </a:p>
          <a:p>
            <a:pPr marL="4826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app di động (Android / iOS).</a:t>
            </a:r>
          </a:p>
          <a:p>
            <a:pPr marL="4826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Nâng cấp Chatbot AI, gợi ý học tập thông minh.</a:t>
            </a:r>
          </a:p>
          <a:p>
            <a:pPr marL="4826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Mở rộng cho nhiều môn học khác.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943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Google Shape;190;p32"/>
          <p:cNvSpPr txBox="1">
            <a:spLocks noGrp="1"/>
          </p:cNvSpPr>
          <p:nvPr>
            <p:ph type="title"/>
          </p:nvPr>
        </p:nvSpPr>
        <p:spPr>
          <a:xfrm flipH="1">
            <a:off x="2478600" y="1790900"/>
            <a:ext cx="6208200" cy="29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TỔNG QUAN VỀ ĐỀ TÀI</a:t>
            </a:r>
            <a:endParaRPr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>
            <a:spLocks noGrp="1"/>
          </p:cNvSpPr>
          <p:nvPr>
            <p:ph type="title"/>
          </p:nvPr>
        </p:nvSpPr>
        <p:spPr>
          <a:xfrm>
            <a:off x="321547" y="311498"/>
            <a:ext cx="8113800" cy="8378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do chọn đề tài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6" name="Google Shape;196;p33"/>
          <p:cNvSpPr txBox="1">
            <a:spLocks noGrp="1"/>
          </p:cNvSpPr>
          <p:nvPr>
            <p:ph type="subTitle" idx="1"/>
          </p:nvPr>
        </p:nvSpPr>
        <p:spPr>
          <a:xfrm>
            <a:off x="367365" y="1374624"/>
            <a:ext cx="8409269" cy="3132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96900" indent="-457200">
              <a:buFont typeface="Arial" panose="020B0604020202020204" pitchFamily="34" charset="0"/>
              <a:buChar char="•"/>
            </a:pP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E-learning ngày càng phổ biến.</a:t>
            </a:r>
          </a:p>
          <a:p>
            <a:pPr marL="596900" indent="-457200">
              <a:buFont typeface="Arial" panose="020B0604020202020204" pitchFamily="34" charset="0"/>
              <a:buChar char="•"/>
            </a:pP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Môn Toán rời rạc khó học, khối lượng lớn, trừu tượng.</a:t>
            </a:r>
          </a:p>
          <a:p>
            <a:pPr marL="596900" indent="-457200">
              <a:buFont typeface="Arial" panose="020B0604020202020204" pitchFamily="34" charset="0"/>
              <a:buChar char="•"/>
            </a:pP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Cần một hệ thống hỗ trợ học tập trực quan, hiệu quả.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7B013848-1DE4-F23B-3AF8-609133D2A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2D1361FB-CD8C-B4CB-2E07-D9E563EC3A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6523" y="-151585"/>
            <a:ext cx="8113800" cy="12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6" name="Google Shape;196;p33">
            <a:extLst>
              <a:ext uri="{FF2B5EF4-FFF2-40B4-BE49-F238E27FC236}">
                <a16:creationId xmlns:a16="http://schemas.microsoft.com/office/drawing/2014/main" id="{E91B7FED-0ED0-199A-969A-5EC3A6B5EA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6523" y="1123415"/>
            <a:ext cx="8409269" cy="35792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969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rời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969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969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969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Đảm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Admin –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Sinh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96900" indent="-457200">
              <a:buFont typeface="Arial" panose="020B0604020202020204" pitchFamily="34" charset="0"/>
              <a:buChar char="•"/>
            </a:pPr>
            <a:endParaRPr lang="vi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063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660CAA6B-3CE4-1E37-E024-C43BD210F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93A3DF87-CBCE-F760-F109-140F384D23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6523" y="-151585"/>
            <a:ext cx="8113800" cy="12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6" name="Google Shape;196;p33">
            <a:extLst>
              <a:ext uri="{FF2B5EF4-FFF2-40B4-BE49-F238E27FC236}">
                <a16:creationId xmlns:a16="http://schemas.microsoft.com/office/drawing/2014/main" id="{59AECBAB-E8CC-6A48-5D89-C67CC8B78CB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6523" y="1298005"/>
            <a:ext cx="8409269" cy="41670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Đối tượng:</a:t>
            </a:r>
            <a:endParaRPr lang="vi-V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541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Admin: Quản lý người dùng, khóa học, thống kê.</a:t>
            </a:r>
          </a:p>
          <a:p>
            <a:pPr marL="10541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Giảng viên: Tạo bài giảng, bài tập, kỳ thi.</a:t>
            </a:r>
          </a:p>
          <a:p>
            <a:pPr marL="10541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Sinh viên: Học, làm bài, thi và chat nhóm.</a:t>
            </a:r>
          </a:p>
          <a:p>
            <a:pPr>
              <a:lnSpc>
                <a:spcPct val="150000"/>
              </a:lnSpc>
            </a:pP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Phạm vi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thử nghiệm tại khoa CNTT – UTEHY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39700" indent="0">
              <a:lnSpc>
                <a:spcPct val="150000"/>
              </a:lnSpc>
            </a:pPr>
            <a:endParaRPr lang="vi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544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8">
          <a:extLst>
            <a:ext uri="{FF2B5EF4-FFF2-40B4-BE49-F238E27FC236}">
              <a16:creationId xmlns:a16="http://schemas.microsoft.com/office/drawing/2014/main" id="{B14353DE-C579-1907-A13B-2DEC55B16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>
            <a:extLst>
              <a:ext uri="{FF2B5EF4-FFF2-40B4-BE49-F238E27FC236}">
                <a16:creationId xmlns:a16="http://schemas.microsoft.com/office/drawing/2014/main" id="{C3FC009D-8502-5A3A-2D5B-E12BDF8A811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Google Shape;190;p32">
            <a:extLst>
              <a:ext uri="{FF2B5EF4-FFF2-40B4-BE49-F238E27FC236}">
                <a16:creationId xmlns:a16="http://schemas.microsoft.com/office/drawing/2014/main" id="{BDE35099-2A57-B388-0FC3-59CBC0CA6E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381648" y="1790900"/>
            <a:ext cx="7717134" cy="29121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VÀ THIẾT KẾ HỆ THỐNG</a:t>
            </a:r>
            <a:endParaRPr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617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>
          <a:extLst>
            <a:ext uri="{FF2B5EF4-FFF2-40B4-BE49-F238E27FC236}">
              <a16:creationId xmlns:a16="http://schemas.microsoft.com/office/drawing/2014/main" id="{EFB478A2-2CB5-D806-4E38-E7AB5A508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>
            <a:extLst>
              <a:ext uri="{FF2B5EF4-FFF2-40B4-BE49-F238E27FC236}">
                <a16:creationId xmlns:a16="http://schemas.microsoft.com/office/drawing/2014/main" id="{D5228181-672A-DE4A-92D5-1157DA9412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378" y="142177"/>
            <a:ext cx="8113800" cy="8018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UseCase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quát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1">
            <a:extLst>
              <a:ext uri="{FF2B5EF4-FFF2-40B4-BE49-F238E27FC236}">
                <a16:creationId xmlns:a16="http://schemas.microsoft.com/office/drawing/2014/main" id="{061BB9D8-01F7-A953-6269-08D346207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710" y="1002986"/>
            <a:ext cx="5551976" cy="391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7927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78A9C18-63D3-AA7F-CC60-D085C093C7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845" y="122634"/>
            <a:ext cx="7292700" cy="510412"/>
          </a:xfrm>
        </p:spPr>
        <p:txBody>
          <a:bodyPr/>
          <a:lstStyle/>
          <a:p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 Diagram</a:t>
            </a:r>
          </a:p>
        </p:txBody>
      </p:sp>
      <p:pic>
        <p:nvPicPr>
          <p:cNvPr id="4098" name="Picture 1">
            <a:extLst>
              <a:ext uri="{FF2B5EF4-FFF2-40B4-BE49-F238E27FC236}">
                <a16:creationId xmlns:a16="http://schemas.microsoft.com/office/drawing/2014/main" id="{14A63371-5B8B-BDC4-F523-1F9137BDE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608" y="979310"/>
            <a:ext cx="6762541" cy="3908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086229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Gradient by Slidesgo">
  <a:themeElements>
    <a:clrScheme name="Simple Light">
      <a:dk1>
        <a:srgbClr val="000000"/>
      </a:dk1>
      <a:lt1>
        <a:srgbClr val="FFFBF8"/>
      </a:lt1>
      <a:dk2>
        <a:srgbClr val="000000"/>
      </a:dk2>
      <a:lt2>
        <a:srgbClr val="00000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1227</Words>
  <Application>Microsoft Office PowerPoint</Application>
  <PresentationFormat>On-screen Show (16:9)</PresentationFormat>
  <Paragraphs>104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Alexandria</vt:lpstr>
      <vt:lpstr>Raleway</vt:lpstr>
      <vt:lpstr>Albert Sans</vt:lpstr>
      <vt:lpstr>Times New Roman</vt:lpstr>
      <vt:lpstr>DM Sans</vt:lpstr>
      <vt:lpstr>Darker Grotesque SemiBold</vt:lpstr>
      <vt:lpstr>Arial</vt:lpstr>
      <vt:lpstr>Viaoda Libre</vt:lpstr>
      <vt:lpstr>Minimal Gradient by Slidesgo</vt:lpstr>
      <vt:lpstr> TRƯỜNG ĐẠI HỌC SƯ PHẠM KỸ THUẬT HƯNG YÊN KHOA CÔNG NGHỆ THÔNG TIN </vt:lpstr>
      <vt:lpstr>NỘI DUNG ĐỒ ÁN</vt:lpstr>
      <vt:lpstr>01</vt:lpstr>
      <vt:lpstr>Lý do chọn đề tài</vt:lpstr>
      <vt:lpstr>Mục tiêu của đề tài</vt:lpstr>
      <vt:lpstr>Đối tượng và phạm vi</vt:lpstr>
      <vt:lpstr>02</vt:lpstr>
      <vt:lpstr>UseCase Tổng quát</vt:lpstr>
      <vt:lpstr>PowerPoint Presentation</vt:lpstr>
      <vt:lpstr>03</vt:lpstr>
      <vt:lpstr>Công nghệ sử dụng</vt:lpstr>
      <vt:lpstr>Công nghệ sử dụng</vt:lpstr>
      <vt:lpstr>04</vt:lpstr>
      <vt:lpstr>Đăng nhập</vt:lpstr>
      <vt:lpstr>Trang chủ</vt:lpstr>
      <vt:lpstr>Admin</vt:lpstr>
      <vt:lpstr>Giảng Viên</vt:lpstr>
      <vt:lpstr>Sinh Viên</vt:lpstr>
      <vt:lpstr>05</vt:lpstr>
      <vt:lpstr>Kết quả đạt được</vt:lpstr>
      <vt:lpstr>Hướng phát triển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Quang Ngô Thị Minh</dc:creator>
  <cp:lastModifiedBy>Quang Ngô Thị Minh</cp:lastModifiedBy>
  <cp:revision>5</cp:revision>
  <dcterms:modified xsi:type="dcterms:W3CDTF">2025-12-08T04:39:29Z</dcterms:modified>
</cp:coreProperties>
</file>